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428" r:id="rId2"/>
    <p:sldId id="312" r:id="rId3"/>
    <p:sldId id="344" r:id="rId4"/>
    <p:sldId id="257" r:id="rId5"/>
    <p:sldId id="399" r:id="rId6"/>
    <p:sldId id="418" r:id="rId7"/>
    <p:sldId id="286" r:id="rId8"/>
    <p:sldId id="258" r:id="rId9"/>
    <p:sldId id="316" r:id="rId10"/>
    <p:sldId id="313" r:id="rId11"/>
    <p:sldId id="419" r:id="rId12"/>
    <p:sldId id="259" r:id="rId13"/>
    <p:sldId id="315" r:id="rId14"/>
    <p:sldId id="290" r:id="rId15"/>
    <p:sldId id="362" r:id="rId16"/>
    <p:sldId id="426" r:id="rId17"/>
    <p:sldId id="427" r:id="rId18"/>
    <p:sldId id="421" r:id="rId19"/>
  </p:sldIdLst>
  <p:sldSz cx="9144000" cy="6858000" type="screen4x3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CC3300"/>
    <a:srgbClr val="40E4FA"/>
    <a:srgbClr val="99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9" autoAdjust="0"/>
  </p:normalViewPr>
  <p:slideViewPr>
    <p:cSldViewPr>
      <p:cViewPr varScale="1">
        <p:scale>
          <a:sx n="91" d="100"/>
          <a:sy n="91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FD6C4-9FD2-48EC-B3F5-4E22E59E14A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E1B316-C948-4725-91A3-3DD5781BE049}">
      <dgm:prSet custT="1"/>
      <dgm:spPr/>
      <dgm:t>
        <a:bodyPr/>
        <a:lstStyle/>
        <a:p>
          <a:pPr rtl="0"/>
          <a:r>
            <a:rPr lang="it-IT" sz="1400" dirty="0" smtClean="0"/>
            <a:t> </a:t>
          </a:r>
          <a:r>
            <a:rPr lang="it-IT" sz="1800" b="1" dirty="0" smtClean="0">
              <a:latin typeface="Comic Sans MS" panose="030F0702030302020204" pitchFamily="66" charset="0"/>
            </a:rPr>
            <a:t>Ministero della Salute</a:t>
          </a:r>
          <a:endParaRPr lang="it-IT" sz="1800" b="1" dirty="0">
            <a:latin typeface="Comic Sans MS" panose="030F0702030302020204" pitchFamily="66" charset="0"/>
          </a:endParaRPr>
        </a:p>
      </dgm:t>
    </dgm:pt>
    <dgm:pt modelId="{6925004F-5DBF-4117-9899-1AB764633A7A}" type="parTrans" cxnId="{7917DC65-E236-4D43-A82D-AC573FB0C9EB}">
      <dgm:prSet/>
      <dgm:spPr/>
      <dgm:t>
        <a:bodyPr/>
        <a:lstStyle/>
        <a:p>
          <a:endParaRPr lang="it-IT"/>
        </a:p>
      </dgm:t>
    </dgm:pt>
    <dgm:pt modelId="{D00CC14A-1465-4AEE-9507-668B41F20342}" type="sibTrans" cxnId="{7917DC65-E236-4D43-A82D-AC573FB0C9EB}">
      <dgm:prSet/>
      <dgm:spPr/>
      <dgm:t>
        <a:bodyPr/>
        <a:lstStyle/>
        <a:p>
          <a:endParaRPr lang="it-IT"/>
        </a:p>
      </dgm:t>
    </dgm:pt>
    <dgm:pt modelId="{C1C51FE3-C630-46D7-884D-4370995E1A69}">
      <dgm:prSet custT="1"/>
      <dgm:spPr/>
      <dgm:t>
        <a:bodyPr/>
        <a:lstStyle/>
        <a:p>
          <a:pPr rtl="0"/>
          <a:r>
            <a:rPr lang="it-IT" sz="1800" b="1" dirty="0" smtClean="0">
              <a:latin typeface="Comic Sans MS" panose="030F0702030302020204" pitchFamily="66" charset="0"/>
            </a:rPr>
            <a:t>Regioni </a:t>
          </a:r>
          <a:endParaRPr lang="it-IT" sz="1800" b="1" dirty="0">
            <a:latin typeface="Comic Sans MS" panose="030F0702030302020204" pitchFamily="66" charset="0"/>
          </a:endParaRPr>
        </a:p>
      </dgm:t>
    </dgm:pt>
    <dgm:pt modelId="{F42EA86D-B046-4CBD-B540-34BBFF3701D2}" type="parTrans" cxnId="{9CE961B6-5281-404B-94D2-C563B51E3292}">
      <dgm:prSet/>
      <dgm:spPr/>
      <dgm:t>
        <a:bodyPr/>
        <a:lstStyle/>
        <a:p>
          <a:endParaRPr lang="it-IT"/>
        </a:p>
      </dgm:t>
    </dgm:pt>
    <dgm:pt modelId="{3B4235E4-3E96-4149-AA97-68EF385C0AEA}" type="sibTrans" cxnId="{9CE961B6-5281-404B-94D2-C563B51E3292}">
      <dgm:prSet/>
      <dgm:spPr/>
      <dgm:t>
        <a:bodyPr/>
        <a:lstStyle/>
        <a:p>
          <a:endParaRPr lang="it-IT"/>
        </a:p>
      </dgm:t>
    </dgm:pt>
    <dgm:pt modelId="{28F55F29-4B3C-4C3C-8A4B-6512B1C877DB}">
      <dgm:prSet custT="1"/>
      <dgm:spPr/>
      <dgm:t>
        <a:bodyPr/>
        <a:lstStyle/>
        <a:p>
          <a:pPr rtl="0"/>
          <a:r>
            <a:rPr lang="it-IT" sz="1800" b="1" dirty="0" smtClean="0">
              <a:latin typeface="Comic Sans MS" panose="030F0702030302020204" pitchFamily="66" charset="0"/>
            </a:rPr>
            <a:t>Aziende Sanitarie locali </a:t>
          </a:r>
          <a:endParaRPr lang="it-IT" sz="1800" b="1" dirty="0">
            <a:latin typeface="Comic Sans MS" panose="030F0702030302020204" pitchFamily="66" charset="0"/>
          </a:endParaRPr>
        </a:p>
      </dgm:t>
    </dgm:pt>
    <dgm:pt modelId="{8A722E4F-5F4F-48EF-8BB9-8696E0371CB0}" type="parTrans" cxnId="{2A55B48C-6A5C-4699-8526-95E476B84A1D}">
      <dgm:prSet/>
      <dgm:spPr/>
      <dgm:t>
        <a:bodyPr/>
        <a:lstStyle/>
        <a:p>
          <a:endParaRPr lang="it-IT"/>
        </a:p>
      </dgm:t>
    </dgm:pt>
    <dgm:pt modelId="{E0ABC8DC-370D-4694-A27B-3DDEEA6E468C}" type="sibTrans" cxnId="{2A55B48C-6A5C-4699-8526-95E476B84A1D}">
      <dgm:prSet/>
      <dgm:spPr/>
      <dgm:t>
        <a:bodyPr/>
        <a:lstStyle/>
        <a:p>
          <a:endParaRPr lang="it-IT"/>
        </a:p>
      </dgm:t>
    </dgm:pt>
    <dgm:pt modelId="{F9EED8DA-584B-47D5-B525-37FAA003DA5C}">
      <dgm:prSet custT="1"/>
      <dgm:spPr/>
      <dgm:t>
        <a:bodyPr/>
        <a:lstStyle/>
        <a:p>
          <a:pPr rtl="0"/>
          <a:r>
            <a:rPr lang="it-IT" sz="1800" dirty="0" smtClean="0">
              <a:latin typeface="Comic Sans MS" panose="030F0702030302020204" pitchFamily="66" charset="0"/>
            </a:rPr>
            <a:t> </a:t>
          </a:r>
          <a:r>
            <a:rPr lang="it-IT" sz="1800" b="1" dirty="0" smtClean="0">
              <a:latin typeface="Comic Sans MS" panose="030F0702030302020204" pitchFamily="66" charset="0"/>
            </a:rPr>
            <a:t>Allevatori </a:t>
          </a:r>
          <a:endParaRPr lang="it-IT" sz="1800" b="1" dirty="0">
            <a:latin typeface="Comic Sans MS" panose="030F0702030302020204" pitchFamily="66" charset="0"/>
          </a:endParaRPr>
        </a:p>
      </dgm:t>
    </dgm:pt>
    <dgm:pt modelId="{C57BFE87-FB8F-4216-81C8-07BA31DB593D}" type="parTrans" cxnId="{4E2861FF-09D8-4307-937E-7CB788E6856D}">
      <dgm:prSet/>
      <dgm:spPr/>
      <dgm:t>
        <a:bodyPr/>
        <a:lstStyle/>
        <a:p>
          <a:endParaRPr lang="it-IT"/>
        </a:p>
      </dgm:t>
    </dgm:pt>
    <dgm:pt modelId="{7D8CA41E-925B-4FB0-88E5-2E51D7B6940C}" type="sibTrans" cxnId="{4E2861FF-09D8-4307-937E-7CB788E6856D}">
      <dgm:prSet/>
      <dgm:spPr/>
      <dgm:t>
        <a:bodyPr/>
        <a:lstStyle/>
        <a:p>
          <a:endParaRPr lang="it-IT"/>
        </a:p>
      </dgm:t>
    </dgm:pt>
    <dgm:pt modelId="{E7851028-EFBB-4F7F-8BCF-7AF9754FF71F}">
      <dgm:prSet custT="1"/>
      <dgm:spPr/>
      <dgm:t>
        <a:bodyPr/>
        <a:lstStyle/>
        <a:p>
          <a:pPr rtl="0"/>
          <a:r>
            <a:rPr lang="it-IT" sz="1800" b="1" dirty="0" smtClean="0">
              <a:latin typeface="Comic Sans MS" panose="030F0702030302020204" pitchFamily="66" charset="0"/>
            </a:rPr>
            <a:t>Produttori di alimenti di origine animale e di alimenti zootecnici </a:t>
          </a:r>
          <a:endParaRPr lang="it-IT" sz="1800" b="1" dirty="0">
            <a:latin typeface="Comic Sans MS" panose="030F0702030302020204" pitchFamily="66" charset="0"/>
          </a:endParaRPr>
        </a:p>
      </dgm:t>
    </dgm:pt>
    <dgm:pt modelId="{6FF9D18C-FF3E-4499-8A0C-AED4317A8AA4}" type="parTrans" cxnId="{7269B52C-B571-40AF-957D-C52902A2D635}">
      <dgm:prSet/>
      <dgm:spPr/>
      <dgm:t>
        <a:bodyPr/>
        <a:lstStyle/>
        <a:p>
          <a:endParaRPr lang="it-IT"/>
        </a:p>
      </dgm:t>
    </dgm:pt>
    <dgm:pt modelId="{3DC4741A-9B62-44D4-9D0A-EF0156D793F3}" type="sibTrans" cxnId="{7269B52C-B571-40AF-957D-C52902A2D635}">
      <dgm:prSet/>
      <dgm:spPr/>
      <dgm:t>
        <a:bodyPr/>
        <a:lstStyle/>
        <a:p>
          <a:endParaRPr lang="it-IT"/>
        </a:p>
      </dgm:t>
    </dgm:pt>
    <dgm:pt modelId="{B3256464-6848-472F-8553-BB294601DAC3}">
      <dgm:prSet custT="1"/>
      <dgm:spPr/>
      <dgm:t>
        <a:bodyPr/>
        <a:lstStyle/>
        <a:p>
          <a:r>
            <a:rPr lang="it-IT" sz="1600" b="1" dirty="0" smtClean="0">
              <a:latin typeface="Comic Sans MS" panose="030F0702030302020204" pitchFamily="66" charset="0"/>
            </a:rPr>
            <a:t>Altri (Ministero delle Risorse Agricole e Forestali, UE,OIE, EFSA</a:t>
          </a:r>
          <a:r>
            <a:rPr lang="it-IT" sz="1600" b="0" dirty="0" smtClean="0">
              <a:latin typeface="Comic Sans MS" panose="030F0702030302020204" pitchFamily="66" charset="0"/>
            </a:rPr>
            <a:t>)</a:t>
          </a:r>
          <a:endParaRPr lang="it-IT" sz="1600" b="0" dirty="0">
            <a:latin typeface="Comic Sans MS" panose="030F0702030302020204" pitchFamily="66" charset="0"/>
          </a:endParaRPr>
        </a:p>
      </dgm:t>
    </dgm:pt>
    <dgm:pt modelId="{4A78107E-FD6B-4F22-9276-12D2F0A397F1}" type="parTrans" cxnId="{A5679176-9410-4601-9CD6-A06AF2DC4721}">
      <dgm:prSet/>
      <dgm:spPr/>
      <dgm:t>
        <a:bodyPr/>
        <a:lstStyle/>
        <a:p>
          <a:endParaRPr lang="it-IT"/>
        </a:p>
      </dgm:t>
    </dgm:pt>
    <dgm:pt modelId="{50300892-FFDE-4794-BE37-D4E3690298E7}" type="sibTrans" cxnId="{A5679176-9410-4601-9CD6-A06AF2DC4721}">
      <dgm:prSet/>
      <dgm:spPr/>
      <dgm:t>
        <a:bodyPr/>
        <a:lstStyle/>
        <a:p>
          <a:endParaRPr lang="it-IT"/>
        </a:p>
      </dgm:t>
    </dgm:pt>
    <dgm:pt modelId="{7F7135B2-4983-4F64-ADFF-38C3817B076F}" type="pres">
      <dgm:prSet presAssocID="{C22FD6C4-9FD2-48EC-B3F5-4E22E59E14AD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A0BC57-959F-4385-B443-B17650F0E72C}" type="pres">
      <dgm:prSet presAssocID="{C22FD6C4-9FD2-48EC-B3F5-4E22E59E14AD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7D69F9-E576-48F1-8D29-168441628441}" type="pres">
      <dgm:prSet presAssocID="{C22FD6C4-9FD2-48EC-B3F5-4E22E59E14AD}" presName="ellipse2" presStyleLbl="vennNode1" presStyleIdx="1" presStyleCnt="6" custLinFactNeighborX="-983" custLinFactNeighborY="-22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4E915-4125-4F99-98A0-78B443662EA9}" type="pres">
      <dgm:prSet presAssocID="{C22FD6C4-9FD2-48EC-B3F5-4E22E59E14AD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BE858-3CC8-478D-A9B9-7CD54D592FEB}" type="pres">
      <dgm:prSet presAssocID="{C22FD6C4-9FD2-48EC-B3F5-4E22E59E14AD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8CE3FC-9DAD-444A-B35F-63C6FC00AABA}" type="pres">
      <dgm:prSet presAssocID="{C22FD6C4-9FD2-48EC-B3F5-4E22E59E14AD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EBE094-19E1-4741-96DC-9B4E08F70977}" type="pres">
      <dgm:prSet presAssocID="{C22FD6C4-9FD2-48EC-B3F5-4E22E59E14AD}" presName="ellipse6" presStyleLbl="vennNode1" presStyleIdx="5" presStyleCnt="6" custLinFactNeighborY="116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69B52C-B571-40AF-957D-C52902A2D635}" srcId="{C22FD6C4-9FD2-48EC-B3F5-4E22E59E14AD}" destId="{E7851028-EFBB-4F7F-8BCF-7AF9754FF71F}" srcOrd="4" destOrd="0" parTransId="{6FF9D18C-FF3E-4499-8A0C-AED4317A8AA4}" sibTransId="{3DC4741A-9B62-44D4-9D0A-EF0156D793F3}"/>
    <dgm:cxn modelId="{564C6B87-9D91-42DE-B054-7D543759D166}" type="presOf" srcId="{E7851028-EFBB-4F7F-8BCF-7AF9754FF71F}" destId="{728CE3FC-9DAD-444A-B35F-63C6FC00AABA}" srcOrd="0" destOrd="0" presId="urn:microsoft.com/office/officeart/2005/8/layout/rings+Icon"/>
    <dgm:cxn modelId="{A78BEB3D-F24E-4C91-AA38-9C4D6A19B8A3}" type="presOf" srcId="{C1C51FE3-C630-46D7-884D-4370995E1A69}" destId="{607D69F9-E576-48F1-8D29-168441628441}" srcOrd="0" destOrd="0" presId="urn:microsoft.com/office/officeart/2005/8/layout/rings+Icon"/>
    <dgm:cxn modelId="{9CE961B6-5281-404B-94D2-C563B51E3292}" srcId="{C22FD6C4-9FD2-48EC-B3F5-4E22E59E14AD}" destId="{C1C51FE3-C630-46D7-884D-4370995E1A69}" srcOrd="1" destOrd="0" parTransId="{F42EA86D-B046-4CBD-B540-34BBFF3701D2}" sibTransId="{3B4235E4-3E96-4149-AA97-68EF385C0AEA}"/>
    <dgm:cxn modelId="{D3C64367-1963-439A-A3EF-873591176723}" type="presOf" srcId="{A4E1B316-C948-4725-91A3-3DD5781BE049}" destId="{B7A0BC57-959F-4385-B443-B17650F0E72C}" srcOrd="0" destOrd="0" presId="urn:microsoft.com/office/officeart/2005/8/layout/rings+Icon"/>
    <dgm:cxn modelId="{4E2861FF-09D8-4307-937E-7CB788E6856D}" srcId="{C22FD6C4-9FD2-48EC-B3F5-4E22E59E14AD}" destId="{F9EED8DA-584B-47D5-B525-37FAA003DA5C}" srcOrd="3" destOrd="0" parTransId="{C57BFE87-FB8F-4216-81C8-07BA31DB593D}" sibTransId="{7D8CA41E-925B-4FB0-88E5-2E51D7B6940C}"/>
    <dgm:cxn modelId="{7DAC68A1-7462-437C-B79A-06EF65E117B1}" type="presOf" srcId="{B3256464-6848-472F-8553-BB294601DAC3}" destId="{EDEBE094-19E1-4741-96DC-9B4E08F70977}" srcOrd="0" destOrd="0" presId="urn:microsoft.com/office/officeart/2005/8/layout/rings+Icon"/>
    <dgm:cxn modelId="{7917DC65-E236-4D43-A82D-AC573FB0C9EB}" srcId="{C22FD6C4-9FD2-48EC-B3F5-4E22E59E14AD}" destId="{A4E1B316-C948-4725-91A3-3DD5781BE049}" srcOrd="0" destOrd="0" parTransId="{6925004F-5DBF-4117-9899-1AB764633A7A}" sibTransId="{D00CC14A-1465-4AEE-9507-668B41F20342}"/>
    <dgm:cxn modelId="{EC2772E8-DE14-4E9E-B8F0-D2AC43F58639}" type="presOf" srcId="{C22FD6C4-9FD2-48EC-B3F5-4E22E59E14AD}" destId="{7F7135B2-4983-4F64-ADFF-38C3817B076F}" srcOrd="0" destOrd="0" presId="urn:microsoft.com/office/officeart/2005/8/layout/rings+Icon"/>
    <dgm:cxn modelId="{1F4BDE80-50E4-4255-92EF-C704E75C3B3A}" type="presOf" srcId="{F9EED8DA-584B-47D5-B525-37FAA003DA5C}" destId="{A67BE858-3CC8-478D-A9B9-7CD54D592FEB}" srcOrd="0" destOrd="0" presId="urn:microsoft.com/office/officeart/2005/8/layout/rings+Icon"/>
    <dgm:cxn modelId="{852BA537-A15C-4F39-8D22-023D898444F6}" type="presOf" srcId="{28F55F29-4B3C-4C3C-8A4B-6512B1C877DB}" destId="{6954E915-4125-4F99-98A0-78B443662EA9}" srcOrd="0" destOrd="0" presId="urn:microsoft.com/office/officeart/2005/8/layout/rings+Icon"/>
    <dgm:cxn modelId="{A5679176-9410-4601-9CD6-A06AF2DC4721}" srcId="{C22FD6C4-9FD2-48EC-B3F5-4E22E59E14AD}" destId="{B3256464-6848-472F-8553-BB294601DAC3}" srcOrd="5" destOrd="0" parTransId="{4A78107E-FD6B-4F22-9276-12D2F0A397F1}" sibTransId="{50300892-FFDE-4794-BE37-D4E3690298E7}"/>
    <dgm:cxn modelId="{2A55B48C-6A5C-4699-8526-95E476B84A1D}" srcId="{C22FD6C4-9FD2-48EC-B3F5-4E22E59E14AD}" destId="{28F55F29-4B3C-4C3C-8A4B-6512B1C877DB}" srcOrd="2" destOrd="0" parTransId="{8A722E4F-5F4F-48EF-8BB9-8696E0371CB0}" sibTransId="{E0ABC8DC-370D-4694-A27B-3DDEEA6E468C}"/>
    <dgm:cxn modelId="{7EBF9417-4DD9-4A1C-9EB9-8B87C4378F47}" type="presParOf" srcId="{7F7135B2-4983-4F64-ADFF-38C3817B076F}" destId="{B7A0BC57-959F-4385-B443-B17650F0E72C}" srcOrd="0" destOrd="0" presId="urn:microsoft.com/office/officeart/2005/8/layout/rings+Icon"/>
    <dgm:cxn modelId="{B0B70FB3-47AA-4E7D-B4B0-C3B8E687414A}" type="presParOf" srcId="{7F7135B2-4983-4F64-ADFF-38C3817B076F}" destId="{607D69F9-E576-48F1-8D29-168441628441}" srcOrd="1" destOrd="0" presId="urn:microsoft.com/office/officeart/2005/8/layout/rings+Icon"/>
    <dgm:cxn modelId="{E23D7228-F4B7-4108-8364-D26A5A613D67}" type="presParOf" srcId="{7F7135B2-4983-4F64-ADFF-38C3817B076F}" destId="{6954E915-4125-4F99-98A0-78B443662EA9}" srcOrd="2" destOrd="0" presId="urn:microsoft.com/office/officeart/2005/8/layout/rings+Icon"/>
    <dgm:cxn modelId="{19FFE4A8-8FE6-46EB-A66C-93A869F476EB}" type="presParOf" srcId="{7F7135B2-4983-4F64-ADFF-38C3817B076F}" destId="{A67BE858-3CC8-478D-A9B9-7CD54D592FEB}" srcOrd="3" destOrd="0" presId="urn:microsoft.com/office/officeart/2005/8/layout/rings+Icon"/>
    <dgm:cxn modelId="{EA60DC32-CA77-4CA8-8D66-BBD5FCBCB7FB}" type="presParOf" srcId="{7F7135B2-4983-4F64-ADFF-38C3817B076F}" destId="{728CE3FC-9DAD-444A-B35F-63C6FC00AABA}" srcOrd="4" destOrd="0" presId="urn:microsoft.com/office/officeart/2005/8/layout/rings+Icon"/>
    <dgm:cxn modelId="{D125CC44-F0C6-4359-A002-42A06FF32202}" type="presParOf" srcId="{7F7135B2-4983-4F64-ADFF-38C3817B076F}" destId="{EDEBE094-19E1-4741-96DC-9B4E08F70977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0BC57-959F-4385-B443-B17650F0E72C}">
      <dsp:nvSpPr>
        <dsp:cNvPr id="0" name=""/>
        <dsp:cNvSpPr/>
      </dsp:nvSpPr>
      <dsp:spPr>
        <a:xfrm>
          <a:off x="0" y="594677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</a:t>
          </a:r>
          <a:r>
            <a:rPr lang="it-IT" sz="1800" b="1" kern="1200" dirty="0" smtClean="0">
              <a:latin typeface="Comic Sans MS" panose="030F0702030302020204" pitchFamily="66" charset="0"/>
            </a:rPr>
            <a:t>Ministero della Salute</a:t>
          </a:r>
          <a:endParaRPr lang="it-IT" sz="1800" b="1" kern="1200" dirty="0">
            <a:latin typeface="Comic Sans MS" panose="030F0702030302020204" pitchFamily="66" charset="0"/>
          </a:endParaRPr>
        </a:p>
      </dsp:txBody>
      <dsp:txXfrm>
        <a:off x="351792" y="946487"/>
        <a:ext cx="1698602" cy="1698687"/>
      </dsp:txXfrm>
    </dsp:sp>
    <dsp:sp modelId="{607D69F9-E576-48F1-8D29-168441628441}">
      <dsp:nvSpPr>
        <dsp:cNvPr id="0" name=""/>
        <dsp:cNvSpPr/>
      </dsp:nvSpPr>
      <dsp:spPr>
        <a:xfrm>
          <a:off x="1224141" y="2088231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omic Sans MS" panose="030F0702030302020204" pitchFamily="66" charset="0"/>
            </a:rPr>
            <a:t>Regioni </a:t>
          </a:r>
          <a:endParaRPr lang="it-IT" sz="1800" b="1" kern="1200" dirty="0">
            <a:latin typeface="Comic Sans MS" panose="030F0702030302020204" pitchFamily="66" charset="0"/>
          </a:endParaRPr>
        </a:p>
      </dsp:txBody>
      <dsp:txXfrm>
        <a:off x="1575933" y="2440041"/>
        <a:ext cx="1698602" cy="1698687"/>
      </dsp:txXfrm>
    </dsp:sp>
    <dsp:sp modelId="{6954E915-4125-4F99-98A0-78B443662EA9}">
      <dsp:nvSpPr>
        <dsp:cNvPr id="0" name=""/>
        <dsp:cNvSpPr/>
      </dsp:nvSpPr>
      <dsp:spPr>
        <a:xfrm>
          <a:off x="2495509" y="594677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omic Sans MS" panose="030F0702030302020204" pitchFamily="66" charset="0"/>
            </a:rPr>
            <a:t>Aziende Sanitarie locali </a:t>
          </a:r>
          <a:endParaRPr lang="it-IT" sz="1800" b="1" kern="1200" dirty="0">
            <a:latin typeface="Comic Sans MS" panose="030F0702030302020204" pitchFamily="66" charset="0"/>
          </a:endParaRPr>
        </a:p>
      </dsp:txBody>
      <dsp:txXfrm>
        <a:off x="2847301" y="946487"/>
        <a:ext cx="1698602" cy="1698687"/>
      </dsp:txXfrm>
    </dsp:sp>
    <dsp:sp modelId="{A67BE858-3CC8-478D-A9B9-7CD54D592FEB}">
      <dsp:nvSpPr>
        <dsp:cNvPr id="0" name=""/>
        <dsp:cNvSpPr/>
      </dsp:nvSpPr>
      <dsp:spPr>
        <a:xfrm>
          <a:off x="3743263" y="2142883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omic Sans MS" panose="030F0702030302020204" pitchFamily="66" charset="0"/>
            </a:rPr>
            <a:t> </a:t>
          </a:r>
          <a:r>
            <a:rPr lang="it-IT" sz="1800" b="1" kern="1200" dirty="0" smtClean="0">
              <a:latin typeface="Comic Sans MS" panose="030F0702030302020204" pitchFamily="66" charset="0"/>
            </a:rPr>
            <a:t>Allevatori </a:t>
          </a:r>
          <a:endParaRPr lang="it-IT" sz="1800" b="1" kern="1200" dirty="0">
            <a:latin typeface="Comic Sans MS" panose="030F0702030302020204" pitchFamily="66" charset="0"/>
          </a:endParaRPr>
        </a:p>
      </dsp:txBody>
      <dsp:txXfrm>
        <a:off x="4095055" y="2494693"/>
        <a:ext cx="1698602" cy="1698687"/>
      </dsp:txXfrm>
    </dsp:sp>
    <dsp:sp modelId="{728CE3FC-9DAD-444A-B35F-63C6FC00AABA}">
      <dsp:nvSpPr>
        <dsp:cNvPr id="0" name=""/>
        <dsp:cNvSpPr/>
      </dsp:nvSpPr>
      <dsp:spPr>
        <a:xfrm>
          <a:off x="4991018" y="594677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omic Sans MS" panose="030F0702030302020204" pitchFamily="66" charset="0"/>
            </a:rPr>
            <a:t>Produttori di alimenti di origine animale e di alimenti zootecnici </a:t>
          </a:r>
          <a:endParaRPr lang="it-IT" sz="1800" b="1" kern="1200" dirty="0">
            <a:latin typeface="Comic Sans MS" panose="030F0702030302020204" pitchFamily="66" charset="0"/>
          </a:endParaRPr>
        </a:p>
      </dsp:txBody>
      <dsp:txXfrm>
        <a:off x="5342810" y="946487"/>
        <a:ext cx="1698602" cy="1698687"/>
      </dsp:txXfrm>
    </dsp:sp>
    <dsp:sp modelId="{EDEBE094-19E1-4741-96DC-9B4E08F70977}">
      <dsp:nvSpPr>
        <dsp:cNvPr id="0" name=""/>
        <dsp:cNvSpPr/>
      </dsp:nvSpPr>
      <dsp:spPr>
        <a:xfrm>
          <a:off x="6238773" y="2422224"/>
          <a:ext cx="2402186" cy="2402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omic Sans MS" panose="030F0702030302020204" pitchFamily="66" charset="0"/>
            </a:rPr>
            <a:t>Altri (Ministero delle Risorse Agricole e Forestali, UE,OIE, EFSA</a:t>
          </a:r>
          <a:r>
            <a:rPr lang="it-IT" sz="1600" b="0" kern="1200" dirty="0" smtClean="0">
              <a:latin typeface="Comic Sans MS" panose="030F0702030302020204" pitchFamily="66" charset="0"/>
            </a:rPr>
            <a:t>)</a:t>
          </a:r>
          <a:endParaRPr lang="it-IT" sz="1600" b="0" kern="1200" dirty="0">
            <a:latin typeface="Comic Sans MS" panose="030F0702030302020204" pitchFamily="66" charset="0"/>
          </a:endParaRPr>
        </a:p>
      </dsp:txBody>
      <dsp:txXfrm>
        <a:off x="6590565" y="2774034"/>
        <a:ext cx="1698602" cy="16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elli interconnessi"/>
  <dgm:desc val="Mostra idee o concetti sovrapposti o interconnessi. Le prime sette righe di testo di livello 1 corrispondono a un cerchio. Il testo non utilizzato non viene visualizzato, ma rimane disponibile se si cambia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BD32-06D0-40CF-AA77-B839F9C7DCD5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4F773-9E40-4E29-A6E3-B68ADEFBA4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13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C627F-AA76-4708-BC0D-DDB6CC50909A}" type="datetimeFigureOut">
              <a:rPr lang="it-IT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BC4125-073D-4A15-8B67-AD5A0CE19B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C4125-073D-4A15-8B67-AD5A0CE19B1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3875-EA9F-4938-94F5-4A100412EBC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53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 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EBEE84-E735-4FDE-B209-A6F53C2E143F}" type="slidenum">
              <a:rPr lang="it-IT" altLang="it-IT" sz="1200" smtClean="0"/>
              <a:pPr eaLnBrk="1" hangingPunct="1"/>
              <a:t>5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45487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C4125-073D-4A15-8B67-AD5A0CE19B1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4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C4125-073D-4A15-8B67-AD5A0CE19B1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7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RUOLO IZSe veterinari- sinergia Non potrebber essere compresi i compiti izs prescindendo dalla conoscenza di quwella che è l’attivitò vet. E la vet italiana è nata come ispezione degli alimenti, controllo  a salvagiuandia della </a:t>
            </a:r>
          </a:p>
          <a:p>
            <a:r>
              <a:rPr lang="it-IT" altLang="it-IT" smtClean="0"/>
              <a:t>salute animale e umana come esempio unico del suo gener nel modo . 100 anni dopodi noici son arrivsi gli americani che guardano la vet e imitano, esemo</a:t>
            </a:r>
          </a:p>
        </p:txBody>
      </p:sp>
    </p:spTree>
    <p:extLst>
      <p:ext uri="{BB962C8B-B14F-4D97-AF65-F5344CB8AC3E}">
        <p14:creationId xmlns:p14="http://schemas.microsoft.com/office/powerpoint/2010/main" val="45605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C4125-073D-4A15-8B67-AD5A0CE19B1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C4125-073D-4A15-8B67-AD5A0CE19B1A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7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987BA-B4FB-467E-814D-EBEBF053CB40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A8D32-9483-4E1C-B515-C9CF42DDC5B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80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6462C-50F0-4AFB-8C28-052EB2171D45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5CED-9A6F-4F03-97C8-6CA8433B49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CCF4C-BBF3-4091-BE70-21437662125A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E3563-CA08-43A3-8C32-CD0BA91F303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5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E83D8C-E962-4D87-B497-06549EEC2F2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Dipartimento di Igiene e Microbiologia  Sezione di Igiene</a:t>
            </a:r>
          </a:p>
        </p:txBody>
      </p:sp>
    </p:spTree>
    <p:extLst>
      <p:ext uri="{BB962C8B-B14F-4D97-AF65-F5344CB8AC3E}">
        <p14:creationId xmlns:p14="http://schemas.microsoft.com/office/powerpoint/2010/main" val="3602731584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379F-6CF7-4A48-90C7-D4DC048666C5}" type="datetimeFigureOut">
              <a:rPr lang="it-IT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AAE-ADDB-47A9-842D-842D65BE8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4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80610-8BEC-43A4-B96F-9859D1BC7512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70908-903C-4014-AD67-38E71B1EE4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F78BB-18E8-448C-914F-12459F755EAC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9DCC4-0C2C-4C5B-BDAF-70FDEBE536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5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4488F-A75F-41B5-BBC6-F3B4CC871E87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0D35B-66BE-4184-9DA9-7FE40D0AF8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34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1509C-D1F9-4F1D-A1E3-DA5564EAE86C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34613-4368-4208-8C4A-4576D1FA3D7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3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55448-2766-41BD-BBB2-5FDFE5AB082D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5C238-E6F9-4820-851B-E126059537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69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05223-3E3F-4A39-B7F4-E62C1617B235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EB13-5508-4A50-A38E-250E0444610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1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E73F6-BA91-4809-9EFF-E5F8B0013027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DDEFA-12FB-40A8-BEFB-9762915884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38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ABAE1-E5C4-4504-8601-3E195D941770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27AE0-7F2E-40D0-A173-FBFAB014D2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5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5746C0-EF3B-48B4-9C81-8F99DB2D397F}" type="datetimeFigureOut">
              <a:rPr lang="it-IT" smtClean="0"/>
              <a:pPr>
                <a:defRPr/>
              </a:pPr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0CDDE2-FD64-4AC2-B93F-11886EF1BF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2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http://www.thewiplist.com/photos/G/20105402_gm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7.jpe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0.png"/><Relationship Id="rId5" Type="http://schemas.openxmlformats.org/officeDocument/2006/relationships/image" Target="../media/image22.jpeg"/><Relationship Id="rId10" Type="http://schemas.openxmlformats.org/officeDocument/2006/relationships/image" Target="../media/image55.png"/><Relationship Id="rId4" Type="http://schemas.openxmlformats.org/officeDocument/2006/relationships/image" Target="../media/image51.jpeg"/><Relationship Id="rId9" Type="http://schemas.openxmlformats.org/officeDocument/2006/relationships/image" Target="../media/image54.png"/><Relationship Id="rId1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66.jpeg"/><Relationship Id="rId18" Type="http://schemas.openxmlformats.org/officeDocument/2006/relationships/image" Target="../media/image70.jpeg"/><Relationship Id="rId3" Type="http://schemas.openxmlformats.org/officeDocument/2006/relationships/image" Target="../media/image22.jpeg"/><Relationship Id="rId21" Type="http://schemas.openxmlformats.org/officeDocument/2006/relationships/image" Target="../media/image17.png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jpe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19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jpeg"/><Relationship Id="rId7" Type="http://schemas.openxmlformats.org/officeDocument/2006/relationships/image" Target="../media/image7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31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864" y="2052731"/>
            <a:ext cx="2619375" cy="17430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489140"/>
            <a:ext cx="2143125" cy="2143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1188" y="3775673"/>
            <a:ext cx="2085975" cy="2190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952" y="4891658"/>
            <a:ext cx="2133600" cy="1600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32656"/>
            <a:ext cx="2882402" cy="743108"/>
          </a:xfrm>
          <a:prstGeom prst="rect">
            <a:avLst/>
          </a:prstGeom>
        </p:spPr>
      </p:pic>
      <p:pic>
        <p:nvPicPr>
          <p:cNvPr id="63489" name="Immagine 4" descr="logo%20u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89" y="280843"/>
            <a:ext cx="5937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Immagine 5" descr="http://www.thewiplist.com/photos/G/20105402_gm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9" y="242371"/>
            <a:ext cx="547688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Immagin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16" y="40466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1196752"/>
            <a:ext cx="418172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LICEO SCIENTIFICO STATALE </a:t>
            </a:r>
            <a:r>
              <a:rPr kumimoji="0" lang="it-IT" altLang="it-IT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it-IT" altLang="it-IT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GUGLIELMO MARCONI</a:t>
            </a:r>
            <a:r>
              <a:rPr kumimoji="0" lang="it-IT" altLang="it-IT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5973987"/>
            <a:ext cx="358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Apertura del progetto</a:t>
            </a:r>
          </a:p>
          <a:p>
            <a:r>
              <a:rPr lang="it-IT" sz="1400" dirty="0" smtClean="0"/>
              <a:t>Dott.ssa La Salandra -.13-giugno-2014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81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2132856"/>
            <a:ext cx="1647056" cy="17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555776" y="4154304"/>
            <a:ext cx="3816424" cy="2227024"/>
            <a:chOff x="2339752" y="4154304"/>
            <a:chExt cx="3816424" cy="2227024"/>
          </a:xfrm>
        </p:grpSpPr>
        <p:sp>
          <p:nvSpPr>
            <p:cNvPr id="5" name="Rettangolo 4"/>
            <p:cNvSpPr/>
            <p:nvPr/>
          </p:nvSpPr>
          <p:spPr>
            <a:xfrm>
              <a:off x="2723838" y="4365104"/>
              <a:ext cx="307229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latin typeface="Comic Sans MS" panose="030F0702030302020204" pitchFamily="66" charset="0"/>
                </a:rPr>
                <a:t>Tutelare la sicurezza degli alimenti di origine </a:t>
              </a:r>
              <a:r>
                <a:rPr lang="it-IT" b="1" dirty="0" smtClean="0">
                  <a:latin typeface="Comic Sans MS" panose="030F0702030302020204" pitchFamily="66" charset="0"/>
                </a:rPr>
                <a:t>animale, vegetale e   </a:t>
              </a:r>
              <a:r>
                <a:rPr lang="it-IT" b="1" dirty="0">
                  <a:latin typeface="Comic Sans MS" panose="030F0702030302020204" pitchFamily="66" charset="0"/>
                </a:rPr>
                <a:t>degli alimenti zootecnici per garantire la salute del consumatore. </a:t>
              </a:r>
            </a:p>
          </p:txBody>
        </p:sp>
        <p:sp>
          <p:nvSpPr>
            <p:cNvPr id="9" name="Ovale 8"/>
            <p:cNvSpPr/>
            <p:nvPr/>
          </p:nvSpPr>
          <p:spPr bwMode="auto">
            <a:xfrm>
              <a:off x="2339752" y="4154304"/>
              <a:ext cx="3816424" cy="222702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sz="3200" b="0" i="1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580112" y="2060848"/>
            <a:ext cx="3168352" cy="1503784"/>
            <a:chOff x="5508104" y="2060848"/>
            <a:chExt cx="3168352" cy="1503784"/>
          </a:xfrm>
        </p:grpSpPr>
        <p:sp>
          <p:nvSpPr>
            <p:cNvPr id="6" name="Rettangolo 5"/>
            <p:cNvSpPr/>
            <p:nvPr/>
          </p:nvSpPr>
          <p:spPr>
            <a:xfrm>
              <a:off x="5598368" y="2318797"/>
              <a:ext cx="30060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latin typeface="Comic Sans MS" panose="030F0702030302020204" pitchFamily="66" charset="0"/>
                </a:rPr>
                <a:t>Controllare l’igiene degli allevamenti per garantire la qualità delle produzioni primarie. </a:t>
              </a:r>
            </a:p>
          </p:txBody>
        </p:sp>
        <p:sp>
          <p:nvSpPr>
            <p:cNvPr id="10" name="Ovale 9"/>
            <p:cNvSpPr/>
            <p:nvPr/>
          </p:nvSpPr>
          <p:spPr bwMode="auto">
            <a:xfrm>
              <a:off x="5508104" y="2060848"/>
              <a:ext cx="3168352" cy="150378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sz="3200" b="0" i="1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9845"/>
            <a:ext cx="2172627" cy="14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27" y="4509120"/>
            <a:ext cx="18402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251520" y="2060848"/>
            <a:ext cx="3168352" cy="1503784"/>
            <a:chOff x="179512" y="2060848"/>
            <a:chExt cx="3168352" cy="1503784"/>
          </a:xfrm>
        </p:grpSpPr>
        <p:sp>
          <p:nvSpPr>
            <p:cNvPr id="4" name="Rettangolo 3"/>
            <p:cNvSpPr/>
            <p:nvPr/>
          </p:nvSpPr>
          <p:spPr>
            <a:xfrm>
              <a:off x="611560" y="2420888"/>
              <a:ext cx="2232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latin typeface="Comic Sans MS" panose="030F0702030302020204" pitchFamily="66" charset="0"/>
                </a:rPr>
                <a:t>Tutelare la sanità e il benessere animale. </a:t>
              </a: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179512" y="2060848"/>
              <a:ext cx="3168352" cy="150378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sz="3200" b="0" i="1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2" name="Rettangolo arrotondato 11"/>
          <p:cNvSpPr/>
          <p:nvPr/>
        </p:nvSpPr>
        <p:spPr>
          <a:xfrm>
            <a:off x="425908" y="332656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COMPITI DEGLI II.ZZ.SS </a:t>
            </a:r>
          </a:p>
        </p:txBody>
      </p:sp>
    </p:spTree>
    <p:extLst>
      <p:ext uri="{BB962C8B-B14F-4D97-AF65-F5344CB8AC3E}">
        <p14:creationId xmlns:p14="http://schemas.microsoft.com/office/powerpoint/2010/main" val="22664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magine 6" descr="02445fcb961e5d39c572939207a4453e_16863509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49" y="301952"/>
            <a:ext cx="194421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magine 9" descr="n_0009_02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60800"/>
            <a:ext cx="475193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imagesCAIEHT6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45224"/>
            <a:ext cx="1296145" cy="1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467544" y="2648787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Controllo della catena di produzione alimentare dall’ “allevamento al bancone del supermercato”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2961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mozzarella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27" y="4143747"/>
            <a:ext cx="1943621" cy="1805533"/>
          </a:xfrm>
        </p:spPr>
      </p:pic>
      <p:pic>
        <p:nvPicPr>
          <p:cNvPr id="11" name="Immagine 11" descr="12olcozze190309-vi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512169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8" descr="carp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5" y="301952"/>
            <a:ext cx="1832979" cy="21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 descr="gallin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3850"/>
            <a:ext cx="23764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contenuto 3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87789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it-IT" altLang="it-IT" dirty="0" smtClean="0">
                <a:latin typeface="Comic Sans MS" panose="030F0702030302020204" pitchFamily="66" charset="0"/>
              </a:rPr>
              <a:t>Ente di riferimento per il controllo delle zoonosi.</a:t>
            </a:r>
          </a:p>
          <a:p>
            <a:pPr eaLnBrk="1" hangingPunct="1"/>
            <a:r>
              <a:rPr lang="it-IT" alt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Cos’è una zoonosi?</a:t>
            </a:r>
          </a:p>
          <a:p>
            <a:pPr eaLnBrk="1" hangingPunct="1"/>
            <a:r>
              <a:rPr lang="it-IT" altLang="it-IT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Una zoonosi è una malattia trasmissibile da animale a uomo e viceversa (per contatto diretto o per consumo di alimenti)</a:t>
            </a:r>
          </a:p>
          <a:p>
            <a:pPr eaLnBrk="1" hangingPunct="1"/>
            <a:r>
              <a:rPr lang="it-IT" altLang="it-IT" dirty="0" smtClean="0">
                <a:latin typeface="Comic Sans MS" panose="030F0702030302020204" pitchFamily="66" charset="0"/>
              </a:rPr>
              <a:t>Il 60-70% delle patologie umane hanno origine dal mondo animale</a:t>
            </a:r>
          </a:p>
          <a:p>
            <a:pPr eaLnBrk="1" hangingPunct="1"/>
            <a:endParaRPr lang="it-IT" altLang="it-IT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it-IT" altLang="it-IT" dirty="0" smtClean="0">
              <a:solidFill>
                <a:srgbClr val="00B0F0"/>
              </a:solidFill>
            </a:endParaRPr>
          </a:p>
          <a:p>
            <a:pPr eaLnBrk="1" hangingPunct="1"/>
            <a:endParaRPr lang="it-IT" altLang="it-IT" dirty="0" smtClean="0">
              <a:solidFill>
                <a:srgbClr val="FF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25908" y="260648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COMPITI DEGLI II.ZZ.SS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5080" y="5205536"/>
            <a:ext cx="2051720" cy="162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183099"/>
            <a:ext cx="8280920" cy="553997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it-IT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u="sng" dirty="0" smtClean="0">
                <a:latin typeface="Comic Sans MS" panose="030F0702030302020204" pitchFamily="66" charset="0"/>
              </a:rPr>
              <a:t>Competenza </a:t>
            </a:r>
            <a:r>
              <a:rPr lang="it-IT" sz="2400" u="sng" dirty="0">
                <a:latin typeface="Comic Sans MS" panose="030F0702030302020204" pitchFamily="66" charset="0"/>
              </a:rPr>
              <a:t>su territori ampi ( più Regioni) </a:t>
            </a:r>
            <a:endParaRPr lang="it-IT" sz="2400" u="sng" dirty="0" smtClean="0">
              <a:latin typeface="Comic Sans MS" panose="030F0702030302020204" pitchFamily="66" charset="0"/>
            </a:endParaRP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u="sng" dirty="0" smtClean="0">
                <a:latin typeface="Comic Sans MS" panose="030F0702030302020204" pitchFamily="66" charset="0"/>
              </a:rPr>
              <a:t>Coordinamento </a:t>
            </a:r>
            <a:r>
              <a:rPr lang="it-IT" sz="2400" u="sng" dirty="0">
                <a:latin typeface="Comic Sans MS" panose="030F0702030302020204" pitchFamily="66" charset="0"/>
              </a:rPr>
              <a:t>da parte del Ministero della Salute </a:t>
            </a:r>
            <a:endParaRPr lang="it-IT" sz="2400" u="sng" dirty="0" smtClean="0">
              <a:latin typeface="Comic Sans MS" panose="030F0702030302020204" pitchFamily="66" charset="0"/>
            </a:endParaRPr>
          </a:p>
          <a:p>
            <a:endParaRPr lang="it-IT" sz="24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400" u="sng" dirty="0" smtClean="0">
                <a:latin typeface="Comic Sans MS" panose="030F0702030302020204" pitchFamily="66" charset="0"/>
              </a:rPr>
              <a:t>Centri </a:t>
            </a:r>
            <a:r>
              <a:rPr lang="it-IT" sz="2400" u="sng" dirty="0">
                <a:latin typeface="Comic Sans MS" panose="030F0702030302020204" pitchFamily="66" charset="0"/>
              </a:rPr>
              <a:t>di Referenza</a:t>
            </a:r>
            <a:r>
              <a:rPr lang="it-IT" sz="2400" dirty="0">
                <a:latin typeface="Comic Sans MS" panose="030F0702030302020204" pitchFamily="66" charset="0"/>
              </a:rPr>
              <a:t>: sono al servizio del </a:t>
            </a:r>
            <a:r>
              <a:rPr lang="it-IT" sz="2400" dirty="0" smtClean="0">
                <a:latin typeface="Comic Sans MS" panose="030F0702030302020204" pitchFamily="66" charset="0"/>
              </a:rPr>
              <a:t>Ministero </a:t>
            </a:r>
            <a:r>
              <a:rPr lang="it-IT" sz="2400" dirty="0">
                <a:latin typeface="Comic Sans MS" panose="030F0702030302020204" pitchFamily="66" charset="0"/>
              </a:rPr>
              <a:t>della </a:t>
            </a:r>
            <a:r>
              <a:rPr lang="it-IT" sz="2400" dirty="0" smtClean="0">
                <a:latin typeface="Comic Sans MS" panose="030F0702030302020204" pitchFamily="66" charset="0"/>
              </a:rPr>
              <a:t>Salute </a:t>
            </a:r>
            <a:r>
              <a:rPr lang="it-IT" sz="2400" dirty="0">
                <a:latin typeface="Comic Sans MS" panose="030F0702030302020204" pitchFamily="66" charset="0"/>
              </a:rPr>
              <a:t>e delle più importanti organizzazioni </a:t>
            </a:r>
            <a:r>
              <a:rPr lang="it-IT" sz="2400" dirty="0" smtClean="0">
                <a:latin typeface="Comic Sans MS" panose="030F0702030302020204" pitchFamily="66" charset="0"/>
              </a:rPr>
              <a:t>internazionali (FAO, OMS, OIE, EFSA) </a:t>
            </a:r>
            <a:r>
              <a:rPr lang="it-IT" sz="2400" dirty="0">
                <a:latin typeface="Comic Sans MS" panose="030F0702030302020204" pitchFamily="66" charset="0"/>
              </a:rPr>
              <a:t>e sono localizzati presso le diversi sedi degli </a:t>
            </a:r>
            <a:r>
              <a:rPr lang="it-IT" sz="2400" dirty="0" smtClean="0">
                <a:latin typeface="Comic Sans MS" panose="030F0702030302020204" pitchFamily="66" charset="0"/>
              </a:rPr>
              <a:t>II.ZZ.SS. Sono laboratori </a:t>
            </a:r>
            <a:r>
              <a:rPr lang="it-IT" sz="2400" dirty="0">
                <a:latin typeface="Comic Sans MS" panose="030F0702030302020204" pitchFamily="66" charset="0"/>
              </a:rPr>
              <a:t>di eccellenza per aree specialistiche ben definite nei settori della sanità animale, </a:t>
            </a:r>
            <a:r>
              <a:rPr lang="it-IT" sz="2400" dirty="0" smtClean="0">
                <a:latin typeface="Comic Sans MS" panose="030F0702030302020204" pitchFamily="66" charset="0"/>
              </a:rPr>
              <a:t>igiene e sicurezza degli alimenti, </a:t>
            </a:r>
            <a:r>
              <a:rPr lang="it-IT" sz="2400" dirty="0">
                <a:latin typeface="Comic Sans MS" panose="030F0702030302020204" pitchFamily="66" charset="0"/>
              </a:rPr>
              <a:t>e </a:t>
            </a:r>
            <a:r>
              <a:rPr lang="it-IT" sz="2400" dirty="0" smtClean="0">
                <a:latin typeface="Comic Sans MS" panose="030F0702030302020204" pitchFamily="66" charset="0"/>
              </a:rPr>
              <a:t>igiene zootecnica</a:t>
            </a: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u="sng" dirty="0" smtClean="0">
                <a:latin typeface="Comic Sans MS" panose="030F0702030302020204" pitchFamily="66" charset="0"/>
              </a:rPr>
              <a:t>Ricerca e formazione</a:t>
            </a:r>
            <a:r>
              <a:rPr lang="it-IT" sz="2400" dirty="0" smtClean="0">
                <a:latin typeface="Comic Sans MS" panose="030F0702030302020204" pitchFamily="66" charset="0"/>
              </a:rPr>
              <a:t>: Regioni, Ministero </a:t>
            </a:r>
            <a:r>
              <a:rPr lang="it-IT" sz="2400" dirty="0">
                <a:latin typeface="Comic Sans MS" panose="030F0702030302020204" pitchFamily="66" charset="0"/>
              </a:rPr>
              <a:t>della Salute </a:t>
            </a:r>
            <a:r>
              <a:rPr lang="it-IT" sz="2400" dirty="0" smtClean="0">
                <a:latin typeface="Comic Sans MS" panose="030F0702030302020204" pitchFamily="66" charset="0"/>
              </a:rPr>
              <a:t>e U.E</a:t>
            </a:r>
            <a:r>
              <a:rPr lang="it-IT" sz="2400" b="1" dirty="0" smtClean="0">
                <a:latin typeface="Comic Sans MS" panose="030F0702030302020204" pitchFamily="66" charset="0"/>
              </a:rPr>
              <a:t>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95536" y="404664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Peculiarità degli </a:t>
            </a:r>
            <a:r>
              <a:rPr lang="it-IT" sz="3200" b="1" u="sng" dirty="0" smtClean="0">
                <a:latin typeface="Comic Sans MS" panose="030F0702030302020204" pitchFamily="66" charset="0"/>
              </a:rPr>
              <a:t>II.ZZ.SS</a:t>
            </a:r>
            <a:r>
              <a:rPr lang="it-IT" sz="3200" b="1" dirty="0" smtClean="0">
                <a:latin typeface="Comic Sans MS" panose="030F0702030302020204" pitchFamily="66" charset="0"/>
              </a:rPr>
              <a:t>. VS altri laboratori pubblici 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229200"/>
            <a:ext cx="1224136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67544" y="1921840"/>
            <a:ext cx="4464495" cy="89269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Comic Sans MS" panose="030F0702030302020204" pitchFamily="66" charset="0"/>
              </a:rPr>
              <a:t>CENTRO DI REFERENZA PER L’ANTRACE (2002)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824"/>
            <a:ext cx="320833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467544" y="332656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altLang="it-IT" sz="3200" dirty="0" smtClean="0">
                <a:latin typeface="Comic Sans MS" panose="030F0702030302020204" pitchFamily="66" charset="0"/>
              </a:rPr>
              <a:t>IZS PUGLIA E BASILICATA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510899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702030302020204" pitchFamily="66" charset="0"/>
              </a:rPr>
              <a:t>CENTRO DI REFERENZA SULLA RADIOATTIVITA’ NEL SETTORE ZOOTECNICO-VETERINARIO (2004)</a:t>
            </a:r>
          </a:p>
          <a:p>
            <a:pPr algn="just"/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66" y="2982358"/>
            <a:ext cx="2058914" cy="10515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8" y="4033879"/>
            <a:ext cx="2304257" cy="10026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877272"/>
            <a:ext cx="187220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it-IT" alt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…dal 2008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356100" y="2708275"/>
            <a:ext cx="44640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800" dirty="0">
                <a:latin typeface="Comic Sans MS" panose="030F0702030302020204" pitchFamily="66" charset="0"/>
              </a:rPr>
              <a:t> Controllo ufficiale  </a:t>
            </a:r>
          </a:p>
          <a:p>
            <a:pPr algn="ctr" eaLnBrk="1" hangingPunct="1"/>
            <a:r>
              <a:rPr lang="it-IT" altLang="it-IT" sz="2800" dirty="0">
                <a:latin typeface="Comic Sans MS" panose="030F0702030302020204" pitchFamily="66" charset="0"/>
              </a:rPr>
              <a:t> </a:t>
            </a:r>
            <a:r>
              <a:rPr lang="it-IT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su alimenti di origine vegetale non trasformati</a:t>
            </a:r>
          </a:p>
        </p:txBody>
      </p:sp>
      <p:pic>
        <p:nvPicPr>
          <p:cNvPr id="26628" name="Segnaposto contenuto 6" descr="giuseppe_arcimboldo_-_summer_157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3995737" cy="51117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365104"/>
            <a:ext cx="2808312" cy="14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409801" y="2348880"/>
            <a:ext cx="2386335" cy="136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flipH="1">
            <a:off x="3492451" y="2636912"/>
            <a:ext cx="2087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Attività diagnostica</a:t>
            </a:r>
          </a:p>
        </p:txBody>
      </p:sp>
      <p:pic>
        <p:nvPicPr>
          <p:cNvPr id="5" name="Picture 111" descr="env_diox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344"/>
            <a:ext cx="280828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139952" y="116632"/>
            <a:ext cx="1656184" cy="136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Pb, Hg, Cd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361087" y="2637259"/>
            <a:ext cx="2736850" cy="1367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u="sng" dirty="0">
                <a:latin typeface="Comic Sans MS" panose="030F0702030302020204" pitchFamily="66" charset="0"/>
                <a:cs typeface="Arial" charset="0"/>
              </a:rPr>
              <a:t>DIOSSINE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 e </a:t>
            </a:r>
            <a:r>
              <a:rPr lang="it-IT" sz="2000" dirty="0" err="1">
                <a:latin typeface="Comic Sans MS" panose="030F0702030302020204" pitchFamily="66" charset="0"/>
                <a:cs typeface="Arial" charset="0"/>
              </a:rPr>
              <a:t>bifenili-policlorurati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 (PCB) 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06887" y="2913666"/>
            <a:ext cx="2159988" cy="1310626"/>
            <a:chOff x="2517" y="1177"/>
            <a:chExt cx="2359" cy="1210"/>
          </a:xfrm>
        </p:grpSpPr>
        <p:pic>
          <p:nvPicPr>
            <p:cNvPr id="9" name="Picture 7" descr="0512_PT_INJEC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177"/>
              <a:ext cx="2359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243" y="1344"/>
              <a:ext cx="1225" cy="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6 w 21600"/>
                <a:gd name="T25" fmla="*/ 3161 h 21600"/>
                <a:gd name="T26" fmla="*/ 18444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243" y="1389"/>
              <a:ext cx="1043" cy="9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7 h 21600"/>
                <a:gd name="T26" fmla="*/ 18431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2" name="Picture 5" descr="marchio-logotipo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568" y="417593"/>
            <a:ext cx="3341688" cy="1008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Immagine 4" descr="imagesCAN308L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9" y="4208737"/>
            <a:ext cx="1224136" cy="8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3410" y="5302367"/>
            <a:ext cx="2143940" cy="136699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4509120"/>
            <a:ext cx="2052228" cy="13912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2880" y="4104431"/>
            <a:ext cx="1828959" cy="136562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86900" y="1651143"/>
            <a:ext cx="1522901" cy="112690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5504" y="5224734"/>
            <a:ext cx="1828959" cy="1444626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8191" y="5130012"/>
            <a:ext cx="2160240" cy="1556435"/>
          </a:xfrm>
          <a:prstGeom prst="rect">
            <a:avLst/>
          </a:prstGeom>
        </p:spPr>
      </p:pic>
      <p:sp>
        <p:nvSpPr>
          <p:cNvPr id="26" name="Titolo 1"/>
          <p:cNvSpPr txBox="1">
            <a:spLocks/>
          </p:cNvSpPr>
          <p:nvPr/>
        </p:nvSpPr>
        <p:spPr bwMode="auto">
          <a:xfrm>
            <a:off x="1743088" y="3717032"/>
            <a:ext cx="5565216" cy="6207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altLang="it-IT" sz="3600" dirty="0" smtClean="0">
                <a:latin typeface="Comic Sans MS" panose="030F0702030302020204" pitchFamily="66" charset="0"/>
                <a:ea typeface="+mj-ea"/>
                <a:cs typeface="+mj-cs"/>
              </a:rPr>
              <a:t>Contaminanti </a:t>
            </a:r>
            <a:r>
              <a:rPr lang="it-IT" altLang="it-IT" sz="3600" dirty="0" smtClean="0">
                <a:latin typeface="Comic Sans MS" panose="030F0702030302020204" pitchFamily="66" charset="0"/>
                <a:cs typeface="Arial" pitchFamily="34" charset="0"/>
              </a:rPr>
              <a:t>Chimici</a:t>
            </a:r>
            <a:endParaRPr lang="it-IT" sz="36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2555777" y="5949280"/>
            <a:ext cx="1765341" cy="737167"/>
            <a:chOff x="521" y="2803"/>
            <a:chExt cx="2034" cy="1381"/>
          </a:xfrm>
        </p:grpSpPr>
        <p:pic>
          <p:nvPicPr>
            <p:cNvPr id="28" name="Immagine 8" descr="moz2-1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803"/>
              <a:ext cx="2034" cy="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Elaborazione 28"/>
            <p:cNvSpPr/>
            <p:nvPr/>
          </p:nvSpPr>
          <p:spPr>
            <a:xfrm>
              <a:off x="793" y="3702"/>
              <a:ext cx="1497" cy="40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etichetta</a:t>
              </a:r>
              <a:r>
                <a:rPr lang="it-IT" dirty="0">
                  <a:solidFill>
                    <a:srgbClr val="000000"/>
                  </a:solidFill>
                </a:rPr>
                <a:t> </a:t>
              </a:r>
              <a:endParaRPr lang="it-IT" dirty="0"/>
            </a:p>
          </p:txBody>
        </p:sp>
      </p:grpSp>
      <p:pic>
        <p:nvPicPr>
          <p:cNvPr id="30" name="Immagine 11" descr="capodoglio-arenato-adriatico-1big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1" y="1651143"/>
            <a:ext cx="1427884" cy="11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409801" y="2636913"/>
            <a:ext cx="2386335" cy="136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flipH="1">
            <a:off x="3492451" y="2886035"/>
            <a:ext cx="2087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Attività diagnostica</a:t>
            </a:r>
          </a:p>
        </p:txBody>
      </p:sp>
      <p:pic>
        <p:nvPicPr>
          <p:cNvPr id="12" name="Picture 5" descr="marchio-logotipo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68" y="417593"/>
            <a:ext cx="3341688" cy="1008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2205" y="4503418"/>
            <a:ext cx="1828959" cy="1365622"/>
          </a:xfrm>
          <a:prstGeom prst="rect">
            <a:avLst/>
          </a:prstGeom>
        </p:spPr>
      </p:pic>
      <p:sp>
        <p:nvSpPr>
          <p:cNvPr id="26" name="Titolo 1"/>
          <p:cNvSpPr txBox="1">
            <a:spLocks/>
          </p:cNvSpPr>
          <p:nvPr/>
        </p:nvSpPr>
        <p:spPr bwMode="auto">
          <a:xfrm>
            <a:off x="1887104" y="3789040"/>
            <a:ext cx="5565216" cy="6207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600" dirty="0">
                <a:latin typeface="Comic Sans MS" panose="030F0702030302020204" pitchFamily="66" charset="0"/>
                <a:ea typeface="+mj-ea"/>
                <a:cs typeface="+mj-cs"/>
              </a:rPr>
              <a:t>C</a:t>
            </a:r>
            <a:r>
              <a:rPr lang="it-IT" sz="3600" dirty="0" smtClean="0">
                <a:latin typeface="Comic Sans MS" panose="030F0702030302020204" pitchFamily="66" charset="0"/>
                <a:ea typeface="+mj-ea"/>
                <a:cs typeface="+mj-cs"/>
              </a:rPr>
              <a:t>ontaminanti </a:t>
            </a:r>
            <a:r>
              <a:rPr lang="it-IT" sz="3600" dirty="0" smtClean="0">
                <a:latin typeface="Comic Sans MS" panose="030F0702030302020204" pitchFamily="66" charset="0"/>
                <a:cs typeface="Arial" pitchFamily="34" charset="0"/>
              </a:rPr>
              <a:t>biologici</a:t>
            </a:r>
            <a:endParaRPr lang="it-IT" sz="36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" name="Immagine 2" descr="bs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2" y="1615695"/>
            <a:ext cx="2325965" cy="146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Aspergil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" y="5009176"/>
            <a:ext cx="1031580" cy="168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6" descr="pecore%20al%20pascol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85" y="1615694"/>
            <a:ext cx="1667291" cy="102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imagesCAIEHT6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5" y="4807599"/>
            <a:ext cx="1944787" cy="186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3" descr="1189445727KtPe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85" y="5185110"/>
            <a:ext cx="1019219" cy="8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Funghi_sott_ol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7059" y="4944138"/>
            <a:ext cx="1892223" cy="1725222"/>
          </a:xfrm>
          <a:prstGeom prst="rect">
            <a:avLst/>
          </a:prstGeom>
        </p:spPr>
      </p:pic>
      <p:pic>
        <p:nvPicPr>
          <p:cNvPr id="38" name="Picture 10" descr="saporidicasamiaimpepata%20di%20cozz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89" y="5151967"/>
            <a:ext cx="2021745" cy="13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magine 13" descr="alici%20marinat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" y="3108979"/>
            <a:ext cx="1241569" cy="85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mais-og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190" y="4532350"/>
            <a:ext cx="1065714" cy="1525241"/>
          </a:xfrm>
          <a:prstGeom prst="rect">
            <a:avLst/>
          </a:prstGeom>
        </p:spPr>
      </p:pic>
      <p:pic>
        <p:nvPicPr>
          <p:cNvPr id="43" name="Immagine 28" descr="Real-Time-PC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05" y="150470"/>
            <a:ext cx="1802231" cy="13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://www.slh.wisc.edu/home/images/pfge_gel_close_up_we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7" y="1594423"/>
            <a:ext cx="1828959" cy="13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OL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22" y="59615"/>
            <a:ext cx="1483626" cy="1482725"/>
          </a:xfrm>
          <a:prstGeom prst="rect">
            <a:avLst/>
          </a:prstGeom>
          <a:noFill/>
          <a:ln w="38100" cmpd="dbl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2" descr="gaia39701_03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44" y="1302040"/>
            <a:ext cx="1446642" cy="12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9" descr="fa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53" y="2927087"/>
            <a:ext cx="1557685" cy="1216103"/>
          </a:xfrm>
          <a:prstGeom prst="rect">
            <a:avLst/>
          </a:prstGeom>
          <a:noFill/>
          <a:ln w="38100" cmpd="dbl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tx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86389" y="59616"/>
            <a:ext cx="1715233" cy="151393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892303" y="2262681"/>
            <a:ext cx="1457325" cy="97155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19995" y="3591852"/>
            <a:ext cx="990145" cy="7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5" descr="Passaporto2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6250"/>
            <a:ext cx="4103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archio-logotipo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09675" cy="26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5" descr="marchio-logotipo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765175"/>
            <a:ext cx="8382000" cy="172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3030" y="4308839"/>
            <a:ext cx="2017951" cy="12802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623" y="4437112"/>
            <a:ext cx="1597267" cy="10237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1387" y="2817384"/>
            <a:ext cx="1681236" cy="1166446"/>
          </a:xfrm>
          <a:prstGeom prst="rect">
            <a:avLst/>
          </a:prstGeom>
        </p:spPr>
      </p:pic>
      <p:pic>
        <p:nvPicPr>
          <p:cNvPr id="9" name="Picture 9" descr="C:\Users\gaia\Desktop\startup-team-wor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623" y="2817384"/>
            <a:ext cx="1597268" cy="1331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5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d/df/Bos_taurus_taurus_relax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3" y="3781690"/>
            <a:ext cx="2463047" cy="202357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  <a:sp3d prstMaterial="softEdge"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agrazia.basanisi\Desktop\sicurezza alimentare\untitle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7032" y="1844824"/>
            <a:ext cx="4299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4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44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4400" b="1" dirty="0" smtClean="0">
                <a:latin typeface="Comic Sans MS" panose="030F0702030302020204" pitchFamily="66" charset="0"/>
              </a:rPr>
              <a:t> </a:t>
            </a:r>
            <a:endParaRPr lang="it-IT" sz="4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29" y="5080109"/>
            <a:ext cx="1622418" cy="14503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89" y="1654235"/>
            <a:ext cx="1400684" cy="1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6821" y="1700807"/>
            <a:ext cx="2645419" cy="2016225"/>
          </a:xfrm>
          <a:prstGeom prst="rect">
            <a:avLst/>
          </a:prstGeom>
        </p:spPr>
      </p:pic>
      <p:pic>
        <p:nvPicPr>
          <p:cNvPr id="9" name="Immagine 9" descr="cav_verz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25" y="4581128"/>
            <a:ext cx="1852612" cy="15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iele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9612" y="4004346"/>
            <a:ext cx="1304777" cy="1441596"/>
          </a:xfrm>
        </p:spPr>
      </p:pic>
      <p:pic>
        <p:nvPicPr>
          <p:cNvPr id="10" name="Picture 111" descr="env_dioxi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1" y="1414607"/>
            <a:ext cx="2118276" cy="20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4987" y="2172278"/>
            <a:ext cx="1718417" cy="11379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02556" y="5184030"/>
            <a:ext cx="1611918" cy="1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grazia.basanisi\Desktop\rete%20da%20pes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079612" y="1484784"/>
            <a:ext cx="6984776" cy="108012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RETE DEGLI II.ZZ.SS.</a:t>
            </a:r>
          </a:p>
        </p:txBody>
      </p:sp>
    </p:spTree>
    <p:extLst>
      <p:ext uri="{BB962C8B-B14F-4D97-AF65-F5344CB8AC3E}">
        <p14:creationId xmlns:p14="http://schemas.microsoft.com/office/powerpoint/2010/main" val="8784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omenico\Documenti\Immagini\ITALIA_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4608513" cy="4705350"/>
          </a:xfrm>
          <a:noFill/>
        </p:spPr>
      </p:pic>
      <p:sp>
        <p:nvSpPr>
          <p:cNvPr id="3076" name="CasellaDiTesto 5"/>
          <p:cNvSpPr txBox="1">
            <a:spLocks noChangeArrowheads="1"/>
          </p:cNvSpPr>
          <p:nvPr/>
        </p:nvSpPr>
        <p:spPr bwMode="auto">
          <a:xfrm>
            <a:off x="5405725" y="3860800"/>
            <a:ext cx="34867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Comic Sans MS" panose="030F0702030302020204" pitchFamily="66" charset="0"/>
              </a:rPr>
              <a:t>10 SEDI CENTRALI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Comic Sans MS" panose="030F0702030302020204" pitchFamily="66" charset="0"/>
              </a:rPr>
              <a:t>90 SEDI PERIFERICHE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25908" y="332656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ISTITUTI ZOOPROFILATTICI ITALIANI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rchio-logotipo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8425"/>
            <a:ext cx="8207375" cy="174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250825" y="2133600"/>
            <a:ext cx="8675688" cy="4724400"/>
            <a:chOff x="158" y="1344"/>
            <a:chExt cx="5465" cy="2976"/>
          </a:xfrm>
        </p:grpSpPr>
        <p:graphicFrame>
          <p:nvGraphicFramePr>
            <p:cNvPr id="1026" name="Object 2"/>
            <p:cNvGraphicFramePr>
              <a:graphicFrameLocks/>
            </p:cNvGraphicFramePr>
            <p:nvPr/>
          </p:nvGraphicFramePr>
          <p:xfrm>
            <a:off x="158" y="1344"/>
            <a:ext cx="5465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9" name="Immagine bitmap" r:id="rId5" imgW="4667902" imgH="3772427" progId="PBrush">
                    <p:embed/>
                  </p:oleObj>
                </mc:Choice>
                <mc:Fallback>
                  <p:oleObj name="Immagine bitmap" r:id="rId5" imgW="4667902" imgH="3772427" progId="PBrush">
                    <p:embed/>
                    <p:pic>
                      <p:nvPicPr>
                        <p:cNvPr id="0" name="Picture 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344"/>
                          <a:ext cx="5465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" name="Oval 7"/>
            <p:cNvSpPr>
              <a:spLocks noChangeArrowheads="1"/>
            </p:cNvSpPr>
            <p:nvPr/>
          </p:nvSpPr>
          <p:spPr bwMode="auto">
            <a:xfrm>
              <a:off x="1202" y="1842"/>
              <a:ext cx="816" cy="636"/>
            </a:xfrm>
            <a:prstGeom prst="ellips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0" name="Text Box 9"/>
            <p:cNvSpPr txBox="1">
              <a:spLocks noChangeArrowheads="1"/>
            </p:cNvSpPr>
            <p:nvPr/>
          </p:nvSpPr>
          <p:spPr bwMode="auto">
            <a:xfrm>
              <a:off x="2789" y="3612"/>
              <a:ext cx="195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it-IT" altLang="it-IT" b="1">
                <a:solidFill>
                  <a:schemeClr val="bg1"/>
                </a:solidFill>
              </a:endParaRPr>
            </a:p>
          </p:txBody>
        </p:sp>
        <p:sp>
          <p:nvSpPr>
            <p:cNvPr id="1031" name="AutoShape 14"/>
            <p:cNvSpPr>
              <a:spLocks noChangeArrowheads="1"/>
            </p:cNvSpPr>
            <p:nvPr/>
          </p:nvSpPr>
          <p:spPr bwMode="auto">
            <a:xfrm rot="-749596">
              <a:off x="464" y="2050"/>
              <a:ext cx="698" cy="383"/>
            </a:xfrm>
            <a:prstGeom prst="rightArrow">
              <a:avLst>
                <a:gd name="adj1" fmla="val 50000"/>
                <a:gd name="adj2" fmla="val 27499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18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IMG_14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469" y="2235834"/>
            <a:ext cx="4392489" cy="4412375"/>
          </a:xfrm>
        </p:spPr>
      </p:pic>
      <p:pic>
        <p:nvPicPr>
          <p:cNvPr id="5" name="Picture 5" descr="marchio-logotipo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8104187" cy="174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276872"/>
            <a:ext cx="2069024" cy="16972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536082"/>
            <a:ext cx="2069024" cy="20612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61048"/>
            <a:ext cx="1953659" cy="12924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197" y="5373216"/>
            <a:ext cx="1972974" cy="1274993"/>
          </a:xfrm>
          <a:prstGeom prst="rect">
            <a:avLst/>
          </a:prstGeom>
        </p:spPr>
      </p:pic>
      <p:pic>
        <p:nvPicPr>
          <p:cNvPr id="10" name="Immagine 2" descr="gaia39701_0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18716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25908" y="620688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ISTITUTI ZOOPROFILATTICI ITALIANI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26368" y="2060848"/>
            <a:ext cx="8280000" cy="3157811"/>
          </a:xfr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 altLang="it-IT" dirty="0" smtClean="0">
                <a:latin typeface="Comic Sans MS" panose="030F0702030302020204" pitchFamily="66" charset="0"/>
              </a:rPr>
              <a:t>Gli II.ZZ.SS sono nati nel periodo che va dagli inizi del novecento a metà degli anni quaranta al fine di istituire altre strutture laboratoristiche, oltre a quelle universitarie, per la </a:t>
            </a:r>
            <a:r>
              <a:rPr lang="it-IT" altLang="it-IT" u="sng" dirty="0" smtClean="0">
                <a:latin typeface="Comic Sans MS" panose="030F0702030302020204" pitchFamily="66" charset="0"/>
              </a:rPr>
              <a:t>diagnosi delle malattie infettive di interesse zootecnico</a:t>
            </a:r>
            <a:r>
              <a:rPr lang="it-IT" altLang="it-IT" dirty="0" smtClean="0">
                <a:latin typeface="Comic Sans MS" panose="030F0702030302020204" pitchFamily="66" charset="0"/>
              </a:rPr>
              <a:t>. </a:t>
            </a:r>
          </a:p>
          <a:p>
            <a:pPr algn="ctr" eaLnBrk="1" hangingPunct="1"/>
            <a:endParaRPr lang="it-IT" altLang="it-IT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393" y="5373216"/>
            <a:ext cx="2466975" cy="14847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08" y="5373216"/>
            <a:ext cx="2143125" cy="141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contenuto 4"/>
          <p:cNvSpPr>
            <a:spLocks noGrp="1"/>
          </p:cNvSpPr>
          <p:nvPr>
            <p:ph idx="1"/>
          </p:nvPr>
        </p:nvSpPr>
        <p:spPr>
          <a:xfrm>
            <a:off x="477228" y="1916832"/>
            <a:ext cx="8229600" cy="456937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altLang="it-IT" sz="3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Enti sanitari di diritto pubblico con autonomia gestionale ed amministrativa  inseriti nel contesto del SSN (Legge 503/70 </a:t>
            </a:r>
            <a:r>
              <a:rPr lang="it-IT" altLang="it-IT" sz="3000" dirty="0" smtClean="0">
                <a:latin typeface="Comic Sans MS" panose="030F0702030302020204" pitchFamily="66" charset="0"/>
              </a:rPr>
              <a:t>«</a:t>
            </a:r>
            <a:r>
              <a:rPr lang="it-IT" altLang="it-IT" sz="3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Ordinamento II.ZZ.SS.»)</a:t>
            </a:r>
          </a:p>
          <a:p>
            <a:pPr marL="0" indent="0" algn="just">
              <a:buNone/>
            </a:pPr>
            <a:r>
              <a:rPr lang="it-IT" altLang="it-IT" sz="3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Sottoposti a vigilanza  del Ministero della Salute </a:t>
            </a:r>
            <a:r>
              <a:rPr lang="it-IT" altLang="it-IT" sz="3000" dirty="0" smtClean="0">
                <a:latin typeface="Comic Sans MS" panose="030F0702030302020204" pitchFamily="66" charset="0"/>
              </a:rPr>
              <a:t>e de</a:t>
            </a:r>
            <a:r>
              <a:rPr lang="it-IT" altLang="it-IT" sz="3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lle Regioni</a:t>
            </a:r>
            <a:r>
              <a:rPr lang="it-IT" altLang="it-IT" sz="3000" dirty="0" smtClean="0">
                <a:latin typeface="Comic Sans MS" panose="030F0702030302020204" pitchFamily="66" charset="0"/>
              </a:rPr>
              <a:t>, da cui ricevono finanziamenti per l’attività diagnostica e di ricerca applicata al territorio.</a:t>
            </a:r>
            <a:endParaRPr lang="it-IT" altLang="it-IT" sz="30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it-IT" altLang="it-IT" sz="30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25908" y="332656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Comic Sans MS" panose="030F0702030302020204" pitchFamily="66" charset="0"/>
              </a:rPr>
              <a:t>CHI SIAMO?</a:t>
            </a:r>
            <a:endParaRPr lang="it-IT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862596"/>
            <a:ext cx="2017951" cy="10330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373216"/>
            <a:ext cx="214312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847493882"/>
              </p:ext>
            </p:extLst>
          </p:nvPr>
        </p:nvGraphicFramePr>
        <p:xfrm>
          <a:off x="251520" y="1484784"/>
          <a:ext cx="8640960" cy="513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arrotondato 3"/>
          <p:cNvSpPr/>
          <p:nvPr/>
        </p:nvSpPr>
        <p:spPr>
          <a:xfrm>
            <a:off x="467544" y="260648"/>
            <a:ext cx="82809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atin typeface="Comic Sans MS" panose="030F0702030302020204" pitchFamily="66" charset="0"/>
              </a:rPr>
              <a:t>PER CHI OPERIAMO?</a:t>
            </a:r>
            <a:endParaRPr lang="it-IT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620688"/>
            <a:ext cx="1807008" cy="17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2080</TotalTime>
  <Words>495</Words>
  <Application>Microsoft Office PowerPoint</Application>
  <PresentationFormat>Presentazione su schermo (4:3)</PresentationFormat>
  <Paragraphs>67</Paragraphs>
  <Slides>18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…dal 2008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dhdhsh</dc:title>
  <dc:creator>Milù</dc:creator>
  <cp:lastModifiedBy>Amministratore</cp:lastModifiedBy>
  <cp:revision>241</cp:revision>
  <cp:lastPrinted>2013-09-19T10:15:33Z</cp:lastPrinted>
  <dcterms:created xsi:type="dcterms:W3CDTF">2010-06-29T16:08:08Z</dcterms:created>
  <dcterms:modified xsi:type="dcterms:W3CDTF">2014-06-16T06:29:29Z</dcterms:modified>
</cp:coreProperties>
</file>